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x="18288000" cy="10287000"/>
  <p:notesSz cx="6858000" cy="9144000"/>
  <p:embeddedFontLst>
    <p:embeddedFont>
      <p:font typeface="Track" charset="1" panose="02000000000000000000"/>
      <p:regular r:id="rId23"/>
    </p:embeddedFont>
    <p:embeddedFont>
      <p:font typeface="Poppins" charset="1" panose="0000050000000000000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3.png" Type="http://schemas.openxmlformats.org/officeDocument/2006/relationships/image"/><Relationship Id="rId4" Target="../media/image28.png" Type="http://schemas.openxmlformats.org/officeDocument/2006/relationships/image"/><Relationship Id="rId5" Target="../media/image2.png" Type="http://schemas.openxmlformats.org/officeDocument/2006/relationships/image"/><Relationship Id="rId6" Target="../media/image2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3.jpe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Relationship Id="rId6" Target="../media/image16.jpeg" Type="http://schemas.openxmlformats.org/officeDocument/2006/relationships/image"/><Relationship Id="rId7" Target="../media/image2.png" Type="http://schemas.openxmlformats.org/officeDocument/2006/relationships/image"/><Relationship Id="rId8" Target="../media/image32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34.png" Type="http://schemas.openxmlformats.org/officeDocument/2006/relationships/image"/><Relationship Id="rId7" Target="../media/image3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5.png" Type="http://schemas.openxmlformats.org/officeDocument/2006/relationships/image"/><Relationship Id="rId4" Target="../media/image2.png" Type="http://schemas.openxmlformats.org/officeDocument/2006/relationships/image"/><Relationship Id="rId5" Target="../media/image14.png" Type="http://schemas.openxmlformats.org/officeDocument/2006/relationships/image"/><Relationship Id="rId6" Target="../media/image3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0.png" Type="http://schemas.openxmlformats.org/officeDocument/2006/relationships/image"/><Relationship Id="rId7" Target="../media/image4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4.png" Type="http://schemas.openxmlformats.org/officeDocument/2006/relationships/image"/><Relationship Id="rId4" Target="../media/image13.jpe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jpeg" Type="http://schemas.openxmlformats.org/officeDocument/2006/relationships/image"/><Relationship Id="rId8" Target="../media/image2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2.png" Type="http://schemas.openxmlformats.org/officeDocument/2006/relationships/image"/><Relationship Id="rId5" Target="../media/image5.png" Type="http://schemas.openxmlformats.org/officeDocument/2006/relationships/image"/><Relationship Id="rId6" Target="../media/image18.png" Type="http://schemas.openxmlformats.org/officeDocument/2006/relationships/image"/><Relationship Id="rId7" Target="../media/image1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.png" Type="http://schemas.openxmlformats.org/officeDocument/2006/relationships/image"/><Relationship Id="rId6" Target="../media/image15.png" Type="http://schemas.openxmlformats.org/officeDocument/2006/relationships/image"/><Relationship Id="rId7" Target="../media/image14.png" Type="http://schemas.openxmlformats.org/officeDocument/2006/relationships/image"/><Relationship Id="rId8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6.png" Type="http://schemas.openxmlformats.org/officeDocument/2006/relationships/image"/><Relationship Id="rId6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844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118371">
            <a:off x="14478824" y="382185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09672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657894">
            <a:off x="3223952" y="142750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338372" y="1533449"/>
            <a:ext cx="14591500" cy="2333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8"/>
              </a:lnSpc>
            </a:pPr>
            <a:r>
              <a:rPr lang="en-US" sz="8978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SQL project on pizza sales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5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6715931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12866322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63161" y="9042249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89815" y="4035224"/>
            <a:ext cx="10343729" cy="3361830"/>
          </a:xfrm>
          <a:custGeom>
            <a:avLst/>
            <a:gdLst/>
            <a:ahLst/>
            <a:cxnLst/>
            <a:rect r="r" b="b" t="t" l="l"/>
            <a:pathLst>
              <a:path h="3361830" w="10343729">
                <a:moveTo>
                  <a:pt x="0" y="0"/>
                </a:moveTo>
                <a:lnTo>
                  <a:pt x="10343728" y="0"/>
                </a:lnTo>
                <a:lnTo>
                  <a:pt x="10343728" y="3361830"/>
                </a:lnTo>
                <a:lnTo>
                  <a:pt x="0" y="33618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00" r="-2361" b="-5954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063558">
            <a:off x="9898628" y="8760083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699049" y="2390029"/>
            <a:ext cx="3950290" cy="6652220"/>
          </a:xfrm>
          <a:custGeom>
            <a:avLst/>
            <a:gdLst/>
            <a:ahLst/>
            <a:cxnLst/>
            <a:rect r="r" b="b" t="t" l="l"/>
            <a:pathLst>
              <a:path h="6652220" w="3950290">
                <a:moveTo>
                  <a:pt x="0" y="0"/>
                </a:moveTo>
                <a:lnTo>
                  <a:pt x="3950290" y="0"/>
                </a:lnTo>
                <a:lnTo>
                  <a:pt x="3950290" y="6652220"/>
                </a:lnTo>
                <a:lnTo>
                  <a:pt x="0" y="66522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2465459">
            <a:off x="15006750" y="3196655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2263161" y="1188715"/>
            <a:ext cx="13097574" cy="847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89"/>
              </a:lnSpc>
            </a:pPr>
            <a:r>
              <a:rPr lang="en-US" sz="3289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DETERMINE THE DISTRIBUTION OF ORDERS BY HOUR OF THE DAY.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74827" y="2088725"/>
            <a:ext cx="8500915" cy="3054775"/>
          </a:xfrm>
          <a:custGeom>
            <a:avLst/>
            <a:gdLst/>
            <a:ahLst/>
            <a:cxnLst/>
            <a:rect r="r" b="b" t="t" l="l"/>
            <a:pathLst>
              <a:path h="3054775" w="8500915">
                <a:moveTo>
                  <a:pt x="0" y="0"/>
                </a:moveTo>
                <a:lnTo>
                  <a:pt x="8500915" y="0"/>
                </a:lnTo>
                <a:lnTo>
                  <a:pt x="8500915" y="3054775"/>
                </a:lnTo>
                <a:lnTo>
                  <a:pt x="0" y="30547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00777" y="5695950"/>
            <a:ext cx="5601626" cy="3876230"/>
          </a:xfrm>
          <a:custGeom>
            <a:avLst/>
            <a:gdLst/>
            <a:ahLst/>
            <a:cxnLst/>
            <a:rect r="r" b="b" t="t" l="l"/>
            <a:pathLst>
              <a:path h="3876230" w="5601626">
                <a:moveTo>
                  <a:pt x="0" y="0"/>
                </a:moveTo>
                <a:lnTo>
                  <a:pt x="5601626" y="0"/>
                </a:lnTo>
                <a:lnTo>
                  <a:pt x="5601626" y="3876230"/>
                </a:lnTo>
                <a:lnTo>
                  <a:pt x="0" y="387623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572101" y="592453"/>
            <a:ext cx="10715899" cy="939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36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Join relevant tables to find the category-wise distribution of pizzas.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41" y="183519"/>
            <a:ext cx="13244484" cy="1033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0"/>
              </a:lnSpc>
            </a:pPr>
            <a:r>
              <a:rPr lang="en-US" sz="394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Group the orders by date and calculate the average number of pizzas ordered per day.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6172626">
            <a:off x="8291073" y="1976783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1" y="0"/>
                </a:lnTo>
                <a:lnTo>
                  <a:pt x="13381391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674605" y="1769518"/>
            <a:ext cx="3838710" cy="383871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665972" y="1769518"/>
            <a:ext cx="3838710" cy="383871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377" r="0" b="-377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540998" y="4210993"/>
            <a:ext cx="1211497" cy="1211497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5940245" y="4210993"/>
            <a:ext cx="1211497" cy="1211497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372770" y="5793966"/>
            <a:ext cx="3838710" cy="383871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3835" t="0" r="-3835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665972" y="5793966"/>
            <a:ext cx="3838710" cy="383871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9637" t="0" r="-31021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1372770" y="8421178"/>
            <a:ext cx="1211497" cy="1211497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5940245" y="8421178"/>
            <a:ext cx="1211497" cy="1211497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2063558">
            <a:off x="13482531" y="8732185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8498823">
            <a:off x="14568891" y="-635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61797" y="1769518"/>
            <a:ext cx="11260151" cy="4506922"/>
          </a:xfrm>
          <a:custGeom>
            <a:avLst/>
            <a:gdLst/>
            <a:ahLst/>
            <a:cxnLst/>
            <a:rect r="r" b="b" t="t" l="l"/>
            <a:pathLst>
              <a:path h="4506922" w="11260151">
                <a:moveTo>
                  <a:pt x="0" y="0"/>
                </a:moveTo>
                <a:lnTo>
                  <a:pt x="11260151" y="0"/>
                </a:lnTo>
                <a:lnTo>
                  <a:pt x="11260151" y="4506922"/>
                </a:lnTo>
                <a:lnTo>
                  <a:pt x="0" y="450692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2034811" y="6934674"/>
            <a:ext cx="6102023" cy="2698002"/>
          </a:xfrm>
          <a:custGeom>
            <a:avLst/>
            <a:gdLst/>
            <a:ahLst/>
            <a:cxnLst/>
            <a:rect r="r" b="b" t="t" l="l"/>
            <a:pathLst>
              <a:path h="2698002" w="6102023">
                <a:moveTo>
                  <a:pt x="0" y="0"/>
                </a:moveTo>
                <a:lnTo>
                  <a:pt x="6102023" y="0"/>
                </a:lnTo>
                <a:lnTo>
                  <a:pt x="6102023" y="2698002"/>
                </a:lnTo>
                <a:lnTo>
                  <a:pt x="0" y="269800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8" id="28"/>
          <p:cNvSpPr txBox="true"/>
          <p:nvPr/>
        </p:nvSpPr>
        <p:spPr>
          <a:xfrm rot="0">
            <a:off x="11645773" y="4598387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6089423" y="4598387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1521948" y="8808572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6089423" y="8808572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4A6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94452" y="9541554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172626">
            <a:off x="9592270" y="2108878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1" y="0"/>
                </a:lnTo>
                <a:lnTo>
                  <a:pt x="13381391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63558">
            <a:off x="14016084" y="7948611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18139" y="1416429"/>
            <a:ext cx="10035476" cy="6372527"/>
          </a:xfrm>
          <a:custGeom>
            <a:avLst/>
            <a:gdLst/>
            <a:ahLst/>
            <a:cxnLst/>
            <a:rect r="r" b="b" t="t" l="l"/>
            <a:pathLst>
              <a:path h="6372527" w="10035476">
                <a:moveTo>
                  <a:pt x="0" y="0"/>
                </a:moveTo>
                <a:lnTo>
                  <a:pt x="10035476" y="0"/>
                </a:lnTo>
                <a:lnTo>
                  <a:pt x="10035476" y="6372527"/>
                </a:lnTo>
                <a:lnTo>
                  <a:pt x="0" y="6372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98823">
            <a:off x="14054465" y="-288298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885531">
            <a:off x="17618814" y="821884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90593" y="1416429"/>
            <a:ext cx="9806419" cy="5592961"/>
          </a:xfrm>
          <a:custGeom>
            <a:avLst/>
            <a:gdLst/>
            <a:ahLst/>
            <a:cxnLst/>
            <a:rect r="r" b="b" t="t" l="l"/>
            <a:pathLst>
              <a:path h="5592961" w="9806419">
                <a:moveTo>
                  <a:pt x="0" y="0"/>
                </a:moveTo>
                <a:lnTo>
                  <a:pt x="9806419" y="0"/>
                </a:lnTo>
                <a:lnTo>
                  <a:pt x="9806419" y="5592962"/>
                </a:lnTo>
                <a:lnTo>
                  <a:pt x="0" y="5592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743" r="-801" b="-743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2417525" y="7297669"/>
            <a:ext cx="6726475" cy="2682814"/>
          </a:xfrm>
          <a:custGeom>
            <a:avLst/>
            <a:gdLst/>
            <a:ahLst/>
            <a:cxnLst/>
            <a:rect r="r" b="b" t="t" l="l"/>
            <a:pathLst>
              <a:path h="2682814" w="6726475">
                <a:moveTo>
                  <a:pt x="0" y="0"/>
                </a:moveTo>
                <a:lnTo>
                  <a:pt x="6726475" y="0"/>
                </a:lnTo>
                <a:lnTo>
                  <a:pt x="6726475" y="2682814"/>
                </a:lnTo>
                <a:lnTo>
                  <a:pt x="0" y="26828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196634" y="217551"/>
            <a:ext cx="13766318" cy="1198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97"/>
              </a:lnSpc>
            </a:pPr>
            <a:r>
              <a:rPr lang="en-US" sz="4597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DETERMINE THE TOP 3 MOST ORDERED PIZZA TYPES BASED ON REVENUE.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D3B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790184" y="1096157"/>
            <a:ext cx="16218603" cy="8418004"/>
          </a:xfrm>
          <a:custGeom>
            <a:avLst/>
            <a:gdLst/>
            <a:ahLst/>
            <a:cxnLst/>
            <a:rect r="r" b="b" t="t" l="l"/>
            <a:pathLst>
              <a:path h="8418004" w="16218603">
                <a:moveTo>
                  <a:pt x="0" y="0"/>
                </a:moveTo>
                <a:lnTo>
                  <a:pt x="16218603" y="0"/>
                </a:lnTo>
                <a:lnTo>
                  <a:pt x="16218603" y="8418004"/>
                </a:lnTo>
                <a:lnTo>
                  <a:pt x="0" y="8418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1" t="0" r="-391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5635087" y="8753323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877" y="1028700"/>
            <a:ext cx="6024773" cy="7315932"/>
          </a:xfrm>
          <a:custGeom>
            <a:avLst/>
            <a:gdLst/>
            <a:ahLst/>
            <a:cxnLst/>
            <a:rect r="r" b="b" t="t" l="l"/>
            <a:pathLst>
              <a:path h="7315932" w="6024773">
                <a:moveTo>
                  <a:pt x="0" y="0"/>
                </a:moveTo>
                <a:lnTo>
                  <a:pt x="6024773" y="0"/>
                </a:lnTo>
                <a:lnTo>
                  <a:pt x="6024773" y="7315932"/>
                </a:lnTo>
                <a:lnTo>
                  <a:pt x="0" y="7315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15" t="0" r="-1071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670">
            <a:off x="-139242" y="577238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528120" y="1164624"/>
            <a:ext cx="11759880" cy="6347133"/>
          </a:xfrm>
          <a:custGeom>
            <a:avLst/>
            <a:gdLst/>
            <a:ahLst/>
            <a:cxnLst/>
            <a:rect r="r" b="b" t="t" l="l"/>
            <a:pathLst>
              <a:path h="6347133" w="11759880">
                <a:moveTo>
                  <a:pt x="0" y="0"/>
                </a:moveTo>
                <a:lnTo>
                  <a:pt x="11759880" y="0"/>
                </a:lnTo>
                <a:lnTo>
                  <a:pt x="11759880" y="6347133"/>
                </a:lnTo>
                <a:lnTo>
                  <a:pt x="0" y="63471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3970" r="-206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-7010696">
            <a:off x="5583976" y="798180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286704" y="7614671"/>
            <a:ext cx="3190599" cy="2672329"/>
          </a:xfrm>
          <a:custGeom>
            <a:avLst/>
            <a:gdLst/>
            <a:ahLst/>
            <a:cxnLst/>
            <a:rect r="r" b="b" t="t" l="l"/>
            <a:pathLst>
              <a:path h="2672329" w="3190599">
                <a:moveTo>
                  <a:pt x="0" y="0"/>
                </a:moveTo>
                <a:lnTo>
                  <a:pt x="3190599" y="0"/>
                </a:lnTo>
                <a:lnTo>
                  <a:pt x="3190599" y="2672329"/>
                </a:lnTo>
                <a:lnTo>
                  <a:pt x="0" y="2672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6841462" y="267936"/>
            <a:ext cx="11446538" cy="896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7"/>
              </a:lnSpc>
            </a:pPr>
            <a:r>
              <a:rPr lang="en-US" sz="3427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Calculate the percentage contribution of each pizza type to total revenue.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4125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08771" y="232518"/>
            <a:ext cx="12978441" cy="940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364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Analyze the cumulative revenue generated over time.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6172626">
            <a:off x="9184630" y="2497163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366920" y="1476645"/>
            <a:ext cx="3838710" cy="383871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3835" t="0" r="-3835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8498823">
            <a:off x="15391110" y="-997213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456143" y="6155210"/>
            <a:ext cx="3838710" cy="383871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77" r="0" b="-377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-4885531">
            <a:off x="17618814" y="2922734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4885531">
            <a:off x="2305256" y="9460056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8746" y="1476645"/>
            <a:ext cx="8714583" cy="5757363"/>
          </a:xfrm>
          <a:custGeom>
            <a:avLst/>
            <a:gdLst/>
            <a:ahLst/>
            <a:cxnLst/>
            <a:rect r="r" b="b" t="t" l="l"/>
            <a:pathLst>
              <a:path h="5757363" w="8714583">
                <a:moveTo>
                  <a:pt x="0" y="0"/>
                </a:moveTo>
                <a:lnTo>
                  <a:pt x="8714583" y="0"/>
                </a:lnTo>
                <a:lnTo>
                  <a:pt x="8714583" y="5757363"/>
                </a:lnTo>
                <a:lnTo>
                  <a:pt x="0" y="57573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-245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106098" y="6145381"/>
            <a:ext cx="4770917" cy="3848540"/>
          </a:xfrm>
          <a:custGeom>
            <a:avLst/>
            <a:gdLst/>
            <a:ahLst/>
            <a:cxnLst/>
            <a:rect r="r" b="b" t="t" l="l"/>
            <a:pathLst>
              <a:path h="3848540" w="4770917">
                <a:moveTo>
                  <a:pt x="0" y="0"/>
                </a:moveTo>
                <a:lnTo>
                  <a:pt x="4770917" y="0"/>
                </a:lnTo>
                <a:lnTo>
                  <a:pt x="4770917" y="3848539"/>
                </a:lnTo>
                <a:lnTo>
                  <a:pt x="0" y="38485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-4379535">
            <a:off x="13313381" y="7251454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9334621" y="2649685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874115" y="-1229027"/>
            <a:ext cx="10035476" cy="6372527"/>
          </a:xfrm>
          <a:custGeom>
            <a:avLst/>
            <a:gdLst/>
            <a:ahLst/>
            <a:cxnLst/>
            <a:rect r="r" b="b" t="t" l="l"/>
            <a:pathLst>
              <a:path h="6372527" w="10035476">
                <a:moveTo>
                  <a:pt x="0" y="0"/>
                </a:moveTo>
                <a:lnTo>
                  <a:pt x="10035476" y="0"/>
                </a:lnTo>
                <a:lnTo>
                  <a:pt x="10035476" y="6372527"/>
                </a:lnTo>
                <a:lnTo>
                  <a:pt x="0" y="63725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63558">
            <a:off x="11383994" y="826745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670">
            <a:off x="-206419" y="7003254"/>
            <a:ext cx="1632892" cy="2955460"/>
          </a:xfrm>
          <a:custGeom>
            <a:avLst/>
            <a:gdLst/>
            <a:ahLst/>
            <a:cxnLst/>
            <a:rect r="r" b="b" t="t" l="l"/>
            <a:pathLst>
              <a:path h="2955460" w="1632892">
                <a:moveTo>
                  <a:pt x="0" y="0"/>
                </a:moveTo>
                <a:lnTo>
                  <a:pt x="1632892" y="0"/>
                </a:lnTo>
                <a:lnTo>
                  <a:pt x="1632892" y="2955460"/>
                </a:lnTo>
                <a:lnTo>
                  <a:pt x="0" y="29554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117551" y="9092281"/>
            <a:ext cx="2009804" cy="2014841"/>
          </a:xfrm>
          <a:custGeom>
            <a:avLst/>
            <a:gdLst/>
            <a:ahLst/>
            <a:cxnLst/>
            <a:rect r="r" b="b" t="t" l="l"/>
            <a:pathLst>
              <a:path h="2014841" w="2009804">
                <a:moveTo>
                  <a:pt x="0" y="0"/>
                </a:moveTo>
                <a:lnTo>
                  <a:pt x="2009804" y="0"/>
                </a:lnTo>
                <a:lnTo>
                  <a:pt x="2009804" y="2014842"/>
                </a:lnTo>
                <a:lnTo>
                  <a:pt x="0" y="20148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50644" y="1241039"/>
            <a:ext cx="9733813" cy="5594252"/>
          </a:xfrm>
          <a:custGeom>
            <a:avLst/>
            <a:gdLst/>
            <a:ahLst/>
            <a:cxnLst/>
            <a:rect r="r" b="b" t="t" l="l"/>
            <a:pathLst>
              <a:path h="5594252" w="9733813">
                <a:moveTo>
                  <a:pt x="0" y="0"/>
                </a:moveTo>
                <a:lnTo>
                  <a:pt x="9733813" y="0"/>
                </a:lnTo>
                <a:lnTo>
                  <a:pt x="9733813" y="5594252"/>
                </a:lnTo>
                <a:lnTo>
                  <a:pt x="0" y="55942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067" r="0" b="-1067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327949" y="5559069"/>
            <a:ext cx="5378022" cy="4727931"/>
          </a:xfrm>
          <a:custGeom>
            <a:avLst/>
            <a:gdLst/>
            <a:ahLst/>
            <a:cxnLst/>
            <a:rect r="r" b="b" t="t" l="l"/>
            <a:pathLst>
              <a:path h="4727931" w="5378022">
                <a:moveTo>
                  <a:pt x="0" y="0"/>
                </a:moveTo>
                <a:lnTo>
                  <a:pt x="5378022" y="0"/>
                </a:lnTo>
                <a:lnTo>
                  <a:pt x="5378022" y="4727931"/>
                </a:lnTo>
                <a:lnTo>
                  <a:pt x="0" y="47279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7622341">
            <a:off x="15197144" y="6424081"/>
            <a:ext cx="1656344" cy="2997907"/>
          </a:xfrm>
          <a:custGeom>
            <a:avLst/>
            <a:gdLst/>
            <a:ahLst/>
            <a:cxnLst/>
            <a:rect r="r" b="b" t="t" l="l"/>
            <a:pathLst>
              <a:path h="2997907" w="1656344">
                <a:moveTo>
                  <a:pt x="0" y="0"/>
                </a:moveTo>
                <a:lnTo>
                  <a:pt x="1656344" y="0"/>
                </a:lnTo>
                <a:lnTo>
                  <a:pt x="1656344" y="2997907"/>
                </a:lnTo>
                <a:lnTo>
                  <a:pt x="0" y="29979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865669" y="132347"/>
            <a:ext cx="12017828" cy="896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4"/>
              </a:lnSpc>
            </a:pPr>
            <a:r>
              <a:rPr lang="en-US" sz="3414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Determine the top 3 most ordered pizza types based on revenue for each pizza category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172626">
            <a:off x="9334621" y="2649685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07578" y="1957236"/>
            <a:ext cx="10035476" cy="6372527"/>
          </a:xfrm>
          <a:custGeom>
            <a:avLst/>
            <a:gdLst/>
            <a:ahLst/>
            <a:cxnLst/>
            <a:rect r="r" b="b" t="t" l="l"/>
            <a:pathLst>
              <a:path h="6372527" w="10035476">
                <a:moveTo>
                  <a:pt x="0" y="0"/>
                </a:moveTo>
                <a:lnTo>
                  <a:pt x="10035476" y="0"/>
                </a:lnTo>
                <a:lnTo>
                  <a:pt x="10035476" y="6372528"/>
                </a:lnTo>
                <a:lnTo>
                  <a:pt x="0" y="63725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63558">
            <a:off x="11383994" y="826745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56278" y="3181767"/>
            <a:ext cx="9883083" cy="3441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03"/>
              </a:lnSpc>
            </a:pPr>
          </a:p>
          <a:p>
            <a:pPr algn="just">
              <a:lnSpc>
                <a:spcPts val="3003"/>
              </a:lnSpc>
            </a:pPr>
            <a:r>
              <a:rPr lang="en-US" sz="2145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 this project, I utilized SQL to analyze a pizza sales dataset, addressing various business questions. The analysis involved retrieving total orders placed, calculating total revenue, identifying the highest-priced and most popular pizzas, and determining the distribution of orders by hour. Additionally, I joined multiple tables to analyze category-wise pizza sales, calculate average daily orders, and determine the top pizza types based on revenue, both overall and by category.</a:t>
            </a:r>
          </a:p>
          <a:p>
            <a:pPr algn="just">
              <a:lnSpc>
                <a:spcPts val="3003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8498823">
            <a:off x="13796815" y="505582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755670">
            <a:off x="-391944" y="5459896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632073" y="1449988"/>
            <a:ext cx="3533656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Hell0!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7805628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892580" y="8294907"/>
            <a:ext cx="6275775" cy="113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23"/>
              </a:lnSpc>
            </a:pPr>
            <a:r>
              <a:rPr lang="en-US" sz="32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NAME - MANAS RANJAN BHUI</a:t>
            </a:r>
          </a:p>
          <a:p>
            <a:pPr algn="just">
              <a:lnSpc>
                <a:spcPts val="4523"/>
              </a:lnSpc>
            </a:pPr>
            <a:r>
              <a:rPr lang="en-US" sz="323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COURSE - DATA ANALYST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732066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9" y="0"/>
                </a:lnTo>
                <a:lnTo>
                  <a:pt x="11476359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285041" y="1162050"/>
            <a:ext cx="9241387" cy="1079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00"/>
              </a:lnSpc>
            </a:pPr>
            <a:r>
              <a:rPr lang="en-US" sz="80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SCHEMA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5400000">
            <a:off x="13655778" y="2188338"/>
            <a:ext cx="11476358" cy="5910325"/>
          </a:xfrm>
          <a:custGeom>
            <a:avLst/>
            <a:gdLst/>
            <a:ahLst/>
            <a:cxnLst/>
            <a:rect r="r" b="b" t="t" l="l"/>
            <a:pathLst>
              <a:path h="5910325" w="11476358">
                <a:moveTo>
                  <a:pt x="0" y="0"/>
                </a:moveTo>
                <a:lnTo>
                  <a:pt x="11476358" y="0"/>
                </a:lnTo>
                <a:lnTo>
                  <a:pt x="11476358" y="5910324"/>
                </a:lnTo>
                <a:lnTo>
                  <a:pt x="0" y="59103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23306" y="-313027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3" y="0"/>
                </a:lnTo>
                <a:lnTo>
                  <a:pt x="1338373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885531">
            <a:off x="17172178" y="6713818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973208" y="2507562"/>
            <a:ext cx="13549933" cy="7205550"/>
          </a:xfrm>
          <a:custGeom>
            <a:avLst/>
            <a:gdLst/>
            <a:ahLst/>
            <a:cxnLst/>
            <a:rect r="r" b="b" t="t" l="l"/>
            <a:pathLst>
              <a:path h="7205550" w="13549933">
                <a:moveTo>
                  <a:pt x="0" y="0"/>
                </a:moveTo>
                <a:lnTo>
                  <a:pt x="13549933" y="0"/>
                </a:lnTo>
                <a:lnTo>
                  <a:pt x="13549933" y="7205550"/>
                </a:lnTo>
                <a:lnTo>
                  <a:pt x="0" y="72055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506" t="-96" r="0" b="-9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2263161" y="9042249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8498823">
            <a:off x="14021557" y="1344506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063558">
            <a:off x="9898628" y="8760083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8444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31397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69" y="0"/>
                </a:lnTo>
                <a:lnTo>
                  <a:pt x="2337169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8323121" y="-1201349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2402698"/>
                </a:moveTo>
                <a:lnTo>
                  <a:pt x="0" y="2402698"/>
                </a:lnTo>
                <a:lnTo>
                  <a:pt x="0" y="0"/>
                </a:lnTo>
                <a:lnTo>
                  <a:pt x="2337169" y="0"/>
                </a:lnTo>
                <a:lnTo>
                  <a:pt x="2337169" y="2402698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6346040" y="853063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8"/>
                </a:lnTo>
                <a:lnTo>
                  <a:pt x="2337169" y="2402698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91705" y="3401466"/>
            <a:ext cx="8644941" cy="3199970"/>
          </a:xfrm>
          <a:custGeom>
            <a:avLst/>
            <a:gdLst/>
            <a:ahLst/>
            <a:cxnLst/>
            <a:rect r="r" b="b" t="t" l="l"/>
            <a:pathLst>
              <a:path h="3199970" w="8644941">
                <a:moveTo>
                  <a:pt x="0" y="0"/>
                </a:moveTo>
                <a:lnTo>
                  <a:pt x="8644941" y="0"/>
                </a:lnTo>
                <a:lnTo>
                  <a:pt x="8644941" y="3199970"/>
                </a:lnTo>
                <a:lnTo>
                  <a:pt x="0" y="31999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496" r="-28862" b="-496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119638" y="7230086"/>
            <a:ext cx="4869643" cy="2500125"/>
          </a:xfrm>
          <a:custGeom>
            <a:avLst/>
            <a:gdLst/>
            <a:ahLst/>
            <a:cxnLst/>
            <a:rect r="r" b="b" t="t" l="l"/>
            <a:pathLst>
              <a:path h="2500125" w="4869643">
                <a:moveTo>
                  <a:pt x="0" y="0"/>
                </a:moveTo>
                <a:lnTo>
                  <a:pt x="4869644" y="0"/>
                </a:lnTo>
                <a:lnTo>
                  <a:pt x="4869644" y="2500124"/>
                </a:lnTo>
                <a:lnTo>
                  <a:pt x="0" y="25001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-55265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8" id="8"/>
          <p:cNvSpPr txBox="true"/>
          <p:nvPr/>
        </p:nvSpPr>
        <p:spPr>
          <a:xfrm rot="0">
            <a:off x="8586610" y="1666007"/>
            <a:ext cx="9371085" cy="11068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Retrieve the total number of orders placed.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8195" y="1952377"/>
            <a:ext cx="10640097" cy="3978603"/>
          </a:xfrm>
          <a:custGeom>
            <a:avLst/>
            <a:gdLst/>
            <a:ahLst/>
            <a:cxnLst/>
            <a:rect r="r" b="b" t="t" l="l"/>
            <a:pathLst>
              <a:path h="3978603" w="10640097">
                <a:moveTo>
                  <a:pt x="0" y="0"/>
                </a:moveTo>
                <a:lnTo>
                  <a:pt x="10640097" y="0"/>
                </a:lnTo>
                <a:lnTo>
                  <a:pt x="10640097" y="3978603"/>
                </a:lnTo>
                <a:lnTo>
                  <a:pt x="0" y="39786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89" r="-13913" b="-1789"/>
            </a:stretch>
          </a:blipFill>
          <a:ln w="1905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-322619" y="690315"/>
            <a:ext cx="13244484" cy="1036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0"/>
              </a:lnSpc>
            </a:pPr>
            <a:r>
              <a:rPr lang="en-US" sz="404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Calculate the total revenue generated from pizza sales.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6172626">
            <a:off x="7695022" y="2091740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547007" y="1513001"/>
            <a:ext cx="3838710" cy="383871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840209" y="1513001"/>
            <a:ext cx="3838710" cy="383871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377" r="0" b="-377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547007" y="4140214"/>
            <a:ext cx="1211497" cy="121149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5114481" y="4140214"/>
            <a:ext cx="1211497" cy="1211497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547007" y="5723186"/>
            <a:ext cx="3838710" cy="383871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835" t="0" r="-3835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840209" y="5723186"/>
            <a:ext cx="3838710" cy="383871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9637" t="0" r="-31021" b="0"/>
              </a:stretch>
            </a:blip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547007" y="8350399"/>
            <a:ext cx="1211497" cy="1211497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5114481" y="8350399"/>
            <a:ext cx="1211497" cy="1211497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B92D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76200" y="95250"/>
              <a:ext cx="660400" cy="6413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00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2063558">
            <a:off x="12656768" y="8661405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8498823">
            <a:off x="13743128" y="-134356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707683" y="6539315"/>
            <a:ext cx="6696644" cy="3285146"/>
          </a:xfrm>
          <a:custGeom>
            <a:avLst/>
            <a:gdLst/>
            <a:ahLst/>
            <a:cxnLst/>
            <a:rect r="r" b="b" t="t" l="l"/>
            <a:pathLst>
              <a:path h="3285146" w="6696644">
                <a:moveTo>
                  <a:pt x="0" y="0"/>
                </a:moveTo>
                <a:lnTo>
                  <a:pt x="6696644" y="0"/>
                </a:lnTo>
                <a:lnTo>
                  <a:pt x="6696644" y="3285147"/>
                </a:lnTo>
                <a:lnTo>
                  <a:pt x="0" y="328514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8" id="28"/>
          <p:cNvSpPr txBox="true"/>
          <p:nvPr/>
        </p:nvSpPr>
        <p:spPr>
          <a:xfrm rot="0">
            <a:off x="10696185" y="4527607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263660" y="4527607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696185" y="8737792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5263660" y="8737792"/>
            <a:ext cx="913141" cy="641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31"/>
              </a:lnSpc>
            </a:pPr>
            <a:r>
              <a:rPr lang="en-US" sz="4731">
                <a:solidFill>
                  <a:srgbClr val="0F0E0E"/>
                </a:solidFill>
                <a:latin typeface="Track"/>
                <a:ea typeface="Track"/>
                <a:cs typeface="Track"/>
                <a:sym typeface="Track"/>
              </a:rPr>
              <a:t>$6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4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53724" y="943051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04543" y="-670863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6"/>
                </a:lnTo>
                <a:lnTo>
                  <a:pt x="0" y="1341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6172626">
            <a:off x="9592270" y="2108878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1" y="0"/>
                </a:lnTo>
                <a:lnTo>
                  <a:pt x="13381391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63558">
            <a:off x="11641643" y="7726650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8" y="0"/>
                </a:lnTo>
                <a:lnTo>
                  <a:pt x="1285178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904917" y="1416429"/>
            <a:ext cx="10035476" cy="6372527"/>
          </a:xfrm>
          <a:custGeom>
            <a:avLst/>
            <a:gdLst/>
            <a:ahLst/>
            <a:cxnLst/>
            <a:rect r="r" b="b" t="t" l="l"/>
            <a:pathLst>
              <a:path h="6372527" w="10035476">
                <a:moveTo>
                  <a:pt x="0" y="0"/>
                </a:moveTo>
                <a:lnTo>
                  <a:pt x="10035476" y="0"/>
                </a:lnTo>
                <a:lnTo>
                  <a:pt x="10035476" y="6372527"/>
                </a:lnTo>
                <a:lnTo>
                  <a:pt x="0" y="63725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498823">
            <a:off x="14054465" y="434970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4885531">
            <a:off x="17429828" y="6173010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59557" y="2220514"/>
            <a:ext cx="10145360" cy="3861631"/>
          </a:xfrm>
          <a:custGeom>
            <a:avLst/>
            <a:gdLst/>
            <a:ahLst/>
            <a:cxnLst/>
            <a:rect r="r" b="b" t="t" l="l"/>
            <a:pathLst>
              <a:path h="3861631" w="10145360">
                <a:moveTo>
                  <a:pt x="0" y="0"/>
                </a:moveTo>
                <a:lnTo>
                  <a:pt x="10145360" y="0"/>
                </a:lnTo>
                <a:lnTo>
                  <a:pt x="10145360" y="3861631"/>
                </a:lnTo>
                <a:lnTo>
                  <a:pt x="0" y="38616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5228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-3755670">
            <a:off x="-304395" y="4363377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092235" y="6632242"/>
            <a:ext cx="7480004" cy="2452460"/>
          </a:xfrm>
          <a:custGeom>
            <a:avLst/>
            <a:gdLst/>
            <a:ahLst/>
            <a:cxnLst/>
            <a:rect r="r" b="b" t="t" l="l"/>
            <a:pathLst>
              <a:path h="2452460" w="7480004">
                <a:moveTo>
                  <a:pt x="0" y="0"/>
                </a:moveTo>
                <a:lnTo>
                  <a:pt x="7480004" y="0"/>
                </a:lnTo>
                <a:lnTo>
                  <a:pt x="7480004" y="2452461"/>
                </a:lnTo>
                <a:lnTo>
                  <a:pt x="0" y="245246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338194" y="989200"/>
            <a:ext cx="13473786" cy="694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0"/>
              </a:lnSpc>
            </a:pPr>
            <a:r>
              <a:rPr lang="en-US" sz="520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IDENTIFY THE HIGHEST-PRICED PIZZA.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95D0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115098" y="185140"/>
            <a:ext cx="16218603" cy="8352580"/>
          </a:xfrm>
          <a:custGeom>
            <a:avLst/>
            <a:gdLst/>
            <a:ahLst/>
            <a:cxnLst/>
            <a:rect r="r" b="b" t="t" l="l"/>
            <a:pathLst>
              <a:path h="8352580" w="16218603">
                <a:moveTo>
                  <a:pt x="0" y="0"/>
                </a:moveTo>
                <a:lnTo>
                  <a:pt x="16218603" y="0"/>
                </a:lnTo>
                <a:lnTo>
                  <a:pt x="16218603" y="8352580"/>
                </a:lnTo>
                <a:lnTo>
                  <a:pt x="0" y="83525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700000">
            <a:off x="5635087" y="8753323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03347" y="1028700"/>
            <a:ext cx="6024773" cy="7315932"/>
          </a:xfrm>
          <a:custGeom>
            <a:avLst/>
            <a:gdLst/>
            <a:ahLst/>
            <a:cxnLst/>
            <a:rect r="r" b="b" t="t" l="l"/>
            <a:pathLst>
              <a:path h="7315932" w="6024773">
                <a:moveTo>
                  <a:pt x="0" y="0"/>
                </a:moveTo>
                <a:lnTo>
                  <a:pt x="6024773" y="0"/>
                </a:lnTo>
                <a:lnTo>
                  <a:pt x="6024773" y="7315932"/>
                </a:lnTo>
                <a:lnTo>
                  <a:pt x="0" y="73159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15" t="0" r="-10715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010696">
            <a:off x="5885531" y="77052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3755670">
            <a:off x="-139242" y="5772389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2"/>
                </a:lnTo>
                <a:lnTo>
                  <a:pt x="0" y="2326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389307" y="1623337"/>
            <a:ext cx="10574240" cy="4362262"/>
          </a:xfrm>
          <a:custGeom>
            <a:avLst/>
            <a:gdLst/>
            <a:ahLst/>
            <a:cxnLst/>
            <a:rect r="r" b="b" t="t" l="l"/>
            <a:pathLst>
              <a:path h="4362262" w="10574240">
                <a:moveTo>
                  <a:pt x="0" y="0"/>
                </a:moveTo>
                <a:lnTo>
                  <a:pt x="10574240" y="0"/>
                </a:lnTo>
                <a:lnTo>
                  <a:pt x="10574240" y="4362262"/>
                </a:lnTo>
                <a:lnTo>
                  <a:pt x="0" y="43622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4121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971254" y="6609847"/>
            <a:ext cx="4081502" cy="3306533"/>
          </a:xfrm>
          <a:custGeom>
            <a:avLst/>
            <a:gdLst/>
            <a:ahLst/>
            <a:cxnLst/>
            <a:rect r="r" b="b" t="t" l="l"/>
            <a:pathLst>
              <a:path h="3306533" w="4081502">
                <a:moveTo>
                  <a:pt x="0" y="0"/>
                </a:moveTo>
                <a:lnTo>
                  <a:pt x="4081502" y="0"/>
                </a:lnTo>
                <a:lnTo>
                  <a:pt x="4081502" y="3306532"/>
                </a:lnTo>
                <a:lnTo>
                  <a:pt x="0" y="33065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9" id="9"/>
          <p:cNvSpPr txBox="true"/>
          <p:nvPr/>
        </p:nvSpPr>
        <p:spPr>
          <a:xfrm rot="0">
            <a:off x="7554460" y="494240"/>
            <a:ext cx="10573589" cy="1129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7"/>
              </a:lnSpc>
            </a:pPr>
            <a:r>
              <a:rPr lang="en-US" sz="4327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Identify the most common pizza size ordered.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BA0818">
                <a:alpha val="100000"/>
              </a:srgbClr>
            </a:gs>
            <a:gs pos="100000">
              <a:srgbClr val="830007">
                <a:alpha val="100000"/>
              </a:srgbClr>
            </a:gs>
          </a:gsLst>
          <a:path path="circle">
            <a:fillToRect l="50000" r="50000" t="50000" b="50000"/>
          </a:path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-322619" y="242043"/>
            <a:ext cx="13244484" cy="1036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40"/>
              </a:lnSpc>
            </a:pPr>
            <a:r>
              <a:rPr lang="en-US" sz="4040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List the top 5 most ordered pizza types along with their quantities.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6172626">
            <a:off x="7795882" y="2277478"/>
            <a:ext cx="13381390" cy="6891416"/>
          </a:xfrm>
          <a:custGeom>
            <a:avLst/>
            <a:gdLst/>
            <a:ahLst/>
            <a:cxnLst/>
            <a:rect r="r" b="b" t="t" l="l"/>
            <a:pathLst>
              <a:path h="6891416" w="13381390">
                <a:moveTo>
                  <a:pt x="0" y="0"/>
                </a:moveTo>
                <a:lnTo>
                  <a:pt x="13381390" y="0"/>
                </a:lnTo>
                <a:lnTo>
                  <a:pt x="13381390" y="6891416"/>
                </a:lnTo>
                <a:lnTo>
                  <a:pt x="0" y="68914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52472" y="1443285"/>
            <a:ext cx="10721162" cy="5267540"/>
          </a:xfrm>
          <a:custGeom>
            <a:avLst/>
            <a:gdLst/>
            <a:ahLst/>
            <a:cxnLst/>
            <a:rect r="r" b="b" t="t" l="l"/>
            <a:pathLst>
              <a:path h="5267540" w="10721162">
                <a:moveTo>
                  <a:pt x="0" y="0"/>
                </a:moveTo>
                <a:lnTo>
                  <a:pt x="10721162" y="0"/>
                </a:lnTo>
                <a:lnTo>
                  <a:pt x="10721162" y="5267540"/>
                </a:lnTo>
                <a:lnTo>
                  <a:pt x="0" y="5267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2133900" y="6872750"/>
            <a:ext cx="6516339" cy="3258169"/>
          </a:xfrm>
          <a:custGeom>
            <a:avLst/>
            <a:gdLst/>
            <a:ahLst/>
            <a:cxnLst/>
            <a:rect r="r" b="b" t="t" l="l"/>
            <a:pathLst>
              <a:path h="3258169" w="6516339">
                <a:moveTo>
                  <a:pt x="0" y="0"/>
                </a:moveTo>
                <a:lnTo>
                  <a:pt x="6516339" y="0"/>
                </a:lnTo>
                <a:lnTo>
                  <a:pt x="6516339" y="3258170"/>
                </a:lnTo>
                <a:lnTo>
                  <a:pt x="0" y="32581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8498823">
            <a:off x="15391110" y="-997213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4379535">
            <a:off x="11250096" y="5287645"/>
            <a:ext cx="1285177" cy="2326113"/>
          </a:xfrm>
          <a:custGeom>
            <a:avLst/>
            <a:gdLst/>
            <a:ahLst/>
            <a:cxnLst/>
            <a:rect r="r" b="b" t="t" l="l"/>
            <a:pathLst>
              <a:path h="2326113" w="1285177">
                <a:moveTo>
                  <a:pt x="0" y="0"/>
                </a:moveTo>
                <a:lnTo>
                  <a:pt x="1285177" y="0"/>
                </a:lnTo>
                <a:lnTo>
                  <a:pt x="1285177" y="2326113"/>
                </a:lnTo>
                <a:lnTo>
                  <a:pt x="0" y="232611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892685" y="1657311"/>
            <a:ext cx="3838710" cy="383871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3835" t="0" r="-3835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4183727" y="5867531"/>
            <a:ext cx="3838710" cy="383871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377" r="0" b="-377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-4885531">
            <a:off x="17353251" y="3406192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4885531">
            <a:off x="11223499" y="9460056"/>
            <a:ext cx="1338372" cy="1341727"/>
          </a:xfrm>
          <a:custGeom>
            <a:avLst/>
            <a:gdLst/>
            <a:ahLst/>
            <a:cxnLst/>
            <a:rect r="r" b="b" t="t" l="l"/>
            <a:pathLst>
              <a:path h="1341727" w="1338372">
                <a:moveTo>
                  <a:pt x="0" y="0"/>
                </a:moveTo>
                <a:lnTo>
                  <a:pt x="1338372" y="0"/>
                </a:lnTo>
                <a:lnTo>
                  <a:pt x="1338372" y="1341727"/>
                </a:lnTo>
                <a:lnTo>
                  <a:pt x="0" y="134172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88285" y="8759845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0" y="0"/>
                </a:moveTo>
                <a:lnTo>
                  <a:pt x="2337170" y="0"/>
                </a:lnTo>
                <a:lnTo>
                  <a:pt x="2337170" y="2402698"/>
                </a:lnTo>
                <a:lnTo>
                  <a:pt x="0" y="2402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7259300" y="6094262"/>
            <a:ext cx="2337169" cy="2402697"/>
          </a:xfrm>
          <a:custGeom>
            <a:avLst/>
            <a:gdLst/>
            <a:ahLst/>
            <a:cxnLst/>
            <a:rect r="r" b="b" t="t" l="l"/>
            <a:pathLst>
              <a:path h="2402697" w="2337169">
                <a:moveTo>
                  <a:pt x="2337169" y="0"/>
                </a:moveTo>
                <a:lnTo>
                  <a:pt x="0" y="0"/>
                </a:lnTo>
                <a:lnTo>
                  <a:pt x="0" y="2402697"/>
                </a:lnTo>
                <a:lnTo>
                  <a:pt x="2337169" y="2402697"/>
                </a:lnTo>
                <a:lnTo>
                  <a:pt x="2337169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766853" y="1462029"/>
            <a:ext cx="10295203" cy="5252962"/>
          </a:xfrm>
          <a:custGeom>
            <a:avLst/>
            <a:gdLst/>
            <a:ahLst/>
            <a:cxnLst/>
            <a:rect r="r" b="b" t="t" l="l"/>
            <a:pathLst>
              <a:path h="5252962" w="10295203">
                <a:moveTo>
                  <a:pt x="0" y="0"/>
                </a:moveTo>
                <a:lnTo>
                  <a:pt x="10295203" y="0"/>
                </a:lnTo>
                <a:lnTo>
                  <a:pt x="10295203" y="5252962"/>
                </a:lnTo>
                <a:lnTo>
                  <a:pt x="0" y="52529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014155" y="6858450"/>
            <a:ext cx="5007956" cy="3277018"/>
          </a:xfrm>
          <a:custGeom>
            <a:avLst/>
            <a:gdLst/>
            <a:ahLst/>
            <a:cxnLst/>
            <a:rect r="r" b="b" t="t" l="l"/>
            <a:pathLst>
              <a:path h="3277018" w="5007956">
                <a:moveTo>
                  <a:pt x="0" y="0"/>
                </a:moveTo>
                <a:lnTo>
                  <a:pt x="5007956" y="0"/>
                </a:lnTo>
                <a:lnTo>
                  <a:pt x="5007956" y="3277018"/>
                </a:lnTo>
                <a:lnTo>
                  <a:pt x="0" y="32770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7" id="7"/>
          <p:cNvSpPr txBox="true"/>
          <p:nvPr/>
        </p:nvSpPr>
        <p:spPr>
          <a:xfrm rot="0">
            <a:off x="6539685" y="258620"/>
            <a:ext cx="11522371" cy="908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14"/>
              </a:lnSpc>
            </a:pPr>
            <a:r>
              <a:rPr lang="en-US" sz="3514">
                <a:solidFill>
                  <a:srgbClr val="F0B92D"/>
                </a:solidFill>
                <a:latin typeface="Track"/>
                <a:ea typeface="Track"/>
                <a:cs typeface="Track"/>
                <a:sym typeface="Track"/>
              </a:rPr>
              <a:t>Join the necessary tables to find the total quantity of each pizza category ordered.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DAGUfMSHHxQ</dc:identifier>
  <dcterms:modified xsi:type="dcterms:W3CDTF">2011-08-01T06:04:30Z</dcterms:modified>
  <cp:revision>1</cp:revision>
  <dc:title>Red and Black Modern Paper Illustrative Pizza Restaurant Presentation</dc:title>
</cp:coreProperties>
</file>